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363" r:id="rId5"/>
    <p:sldId id="394" r:id="rId6"/>
    <p:sldId id="304" r:id="rId7"/>
    <p:sldId id="379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86" r:id="rId16"/>
    <p:sldId id="387" r:id="rId17"/>
    <p:sldId id="388" r:id="rId18"/>
    <p:sldId id="389" r:id="rId19"/>
    <p:sldId id="365" r:id="rId20"/>
    <p:sldId id="367" r:id="rId21"/>
    <p:sldId id="370" r:id="rId22"/>
    <p:sldId id="368" r:id="rId23"/>
    <p:sldId id="391" r:id="rId24"/>
    <p:sldId id="393" r:id="rId25"/>
    <p:sldId id="369" r:id="rId26"/>
    <p:sldId id="392" r:id="rId27"/>
    <p:sldId id="317" r:id="rId28"/>
    <p:sldId id="312" r:id="rId29"/>
    <p:sldId id="296" r:id="rId30"/>
    <p:sldId id="297" r:id="rId31"/>
    <p:sldId id="298" r:id="rId32"/>
    <p:sldId id="313" r:id="rId33"/>
    <p:sldId id="390" r:id="rId34"/>
    <p:sldId id="318" r:id="rId35"/>
    <p:sldId id="319" r:id="rId36"/>
    <p:sldId id="315" r:id="rId37"/>
    <p:sldId id="316" r:id="rId38"/>
    <p:sldId id="274" r:id="rId39"/>
    <p:sldId id="275" r:id="rId40"/>
    <p:sldId id="278" r:id="rId41"/>
    <p:sldId id="294" r:id="rId42"/>
    <p:sldId id="280" r:id="rId4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6"/>
    <p:restoredTop sz="96197"/>
  </p:normalViewPr>
  <p:slideViewPr>
    <p:cSldViewPr snapToGrid="0">
      <p:cViewPr varScale="1">
        <p:scale>
          <a:sx n="114" d="100"/>
          <a:sy n="114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1333A-9059-4745-82A2-8C1DF94C659D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A6078-B820-0941-9D83-BEB168BDF9B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323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89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19172-B047-3484-1F15-CAA5300A1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B1150A-A8B5-5237-BDD1-689344E7F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8874F-F7B2-3E2B-C0F4-CFEC1667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821E9-EDA4-6F8C-E7B8-0A1408CE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31709-2A6D-A635-7EE7-D0552E9E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467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133B-1316-8672-1E48-2CE990FA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0BF1E3-2574-5FD2-18CE-1B36A1058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EC146E-862F-F890-71B3-62E2567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255DA9-CFD4-C652-A8B8-D928B083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94CB1-964A-350E-0EA4-DB2BC26E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230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574CFE-B7B1-107E-5A89-71F58133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504E68-A242-402D-A28E-75EB08552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EDF3D2-4226-55F5-7645-44CDAED1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E19C55-8189-C978-2BBD-510164D0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1E5AE3-F7A3-2523-4C55-335E58A0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0834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4126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2">
  <p:cSld name="Separador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4876" t="8919" r="4875" b="8539"/>
          <a:stretch/>
        </p:blipFill>
        <p:spPr>
          <a:xfrm>
            <a:off x="-1" y="0"/>
            <a:ext cx="12192001" cy="6318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516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foto">
  <p:cSld name="plantilla fot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6632223" y="1368778"/>
            <a:ext cx="4755444" cy="4628445"/>
          </a:xfrm>
          <a:prstGeom prst="rect">
            <a:avLst/>
          </a:prstGeom>
          <a:solidFill>
            <a:srgbClr val="FEC92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6830484" y="1608667"/>
            <a:ext cx="4826000" cy="467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MX"/>
              <a:t>Haz clic en el icono para agregar una imagen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635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>
  <p:cSld name="Cierr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43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presentacion">
  <p:cSld name="Título y presentac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53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sencilla">
  <p:cSld name="plantilla sencill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39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1">
  <p:cSld name="Plantilla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90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92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D7CF2-90F6-492E-2722-D052FEDA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C5D827-CEF8-DE9B-1BAA-3DFC715DA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AA7CB0-46F0-E75B-15D6-8F36AA47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A67DE2-C2BF-E1C1-C327-B18A1182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F54CA4-109A-7475-0B29-AFBAB8DF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28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2BB23-905E-5BA0-7BC0-110D6D7E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21F5D3-D911-DC1A-04C7-F16D03BE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59488A-CAC6-33D1-9BC9-99373901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BC0694-FC7E-6193-87A8-58B2C29C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3284F2-7ADA-5386-2A51-13C5E852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8661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845AB-E2EA-A73A-BE8C-1FAE3CAC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53AB9F-11AD-E146-D72C-EAEF824DC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25EC25-39F4-0803-D307-D42FE0A31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A18C1B-1DC6-3945-ACF8-4D27FCCD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2DB9A0-DF3B-93AA-A9A6-D954F2AC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763DFC-427F-CF63-76F4-371BA662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516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1F1B8-F243-988B-69E7-11BA32D9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34A4A-DB13-E80A-47B9-9BE970C55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AB0378-0FBD-5158-3B55-4C6F48824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6227E8-D562-81AC-B741-B2F0FE32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922710-9E8A-6D8F-D286-B733CA834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91CE4E-D158-F63E-7AB2-0E69B941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324F7C-3884-69E5-5747-5CE87BAC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70D9799-23D7-3D23-6BF7-7833F1D1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058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3DFE3-D9BC-E4CE-B3E7-B8CDC035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BDCA32-B89E-4320-AA83-0EE666F4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F0E4A8-34C2-0AB7-FD3F-A5DE4551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625F01-7171-4F1A-10CA-70DC698F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05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070EE9-0866-61F2-F5B2-C9EEC69B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A47E01-2CBB-5551-E335-9A0B686A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1DA6BB-577E-C5F7-980C-3B68CCB7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663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593A7-3770-0F81-444C-8B6B6CF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A5DFB8-416E-78CE-C900-AAA4FE95A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C91FC5-74FC-8586-F332-975B2432E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1331C6-C255-0A96-B381-E3B11A9D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733911-4D91-214E-730B-BDB91BB5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68386A-4AC1-727A-4190-7427F709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34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E1441-84A0-B9C9-4404-6456B59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169DBA-134F-0BDB-B48B-8F4393C76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5F287B-36F0-B5BD-70D3-61468EE30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5C6FB0-A77A-9030-638B-151489F4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A6687-4CFE-8278-74DE-33FFE9288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13A67B-5F65-5301-8B02-9B326B8F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819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827C48-03E2-016A-02B9-60EC9060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1AFC9A-30A3-838D-79B3-635B0523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7B4636-8953-2334-9685-B921DDFC5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55AAE-260D-AA45-9307-877F799B50A4}" type="datetimeFigureOut">
              <a:rPr lang="es-MX" smtClean="0"/>
              <a:t>28/09/24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52CCEC-366F-370A-BFE3-4F13286F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A9097-D401-9638-C8B0-DAF7772B5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ECE1E-AFAF-D141-A31C-EAA3886696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067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encil.evolus.vn/Downloads.html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RuNwXAGEG8" TargetMode="Externa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qO_-olNvnU&amp;t=2s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laoH5kQ1wc&amp;t=117s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6Jf1vvazkk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marvelapp.com/prototype/eh5aj68" TargetMode="Externa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es/citar/generador/" TargetMode="Externa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6Jf1vvazkk&amp;t=456s" TargetMode="External"/><Relationship Id="rId3" Type="http://schemas.openxmlformats.org/officeDocument/2006/relationships/hyperlink" Target="https://www.youtube.com/watch?v=UlaoH5kQ1wc&amp;t=4s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youtube.com/watch?v=jxvidqNMYhA" TargetMode="External"/><Relationship Id="rId5" Type="http://schemas.openxmlformats.org/officeDocument/2006/relationships/hyperlink" Target="https://www.youtube.com/watch?v=t3lTO4kZ7dU" TargetMode="External"/><Relationship Id="rId10" Type="http://schemas.openxmlformats.org/officeDocument/2006/relationships/hyperlink" Target="https://www.youtube.com/watch?v=aCpfMvJ4ptM" TargetMode="External"/><Relationship Id="rId4" Type="http://schemas.openxmlformats.org/officeDocument/2006/relationships/image" Target="../media/image24.jpg"/><Relationship Id="rId9" Type="http://schemas.openxmlformats.org/officeDocument/2006/relationships/hyperlink" Target="https://www.youtube.com/watch?v=rqFElKI4HD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350827064/1c9f15dfd1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/>
        </p:nvSpPr>
        <p:spPr>
          <a:xfrm>
            <a:off x="9488964" y="6065505"/>
            <a:ext cx="263215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1600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28-09-2024</a:t>
            </a:r>
            <a:endParaRPr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EA419B-B1A5-8146-97A8-E9ECD4B69756}"/>
              </a:ext>
            </a:extLst>
          </p:cNvPr>
          <p:cNvSpPr txBox="1"/>
          <p:nvPr/>
        </p:nvSpPr>
        <p:spPr>
          <a:xfrm>
            <a:off x="326065" y="4354880"/>
            <a:ext cx="697495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67" b="1" dirty="0">
                <a:solidFill>
                  <a:schemeClr val="bg1"/>
                </a:solidFill>
                <a:latin typeface="Gotham-Bold" panose="02000604030000020004" pitchFamily="2" charset="0"/>
              </a:rPr>
              <a:t>Sesión #3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FBA9E9-517F-3140-B3EF-B4486BC0AF4C}"/>
              </a:ext>
            </a:extLst>
          </p:cNvPr>
          <p:cNvSpPr txBox="1"/>
          <p:nvPr/>
        </p:nvSpPr>
        <p:spPr>
          <a:xfrm>
            <a:off x="326063" y="4717871"/>
            <a:ext cx="697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Gotham" pitchFamily="2" charset="0"/>
              </a:rPr>
              <a:t>DISEÑO DE INTERFACES 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B4E029-43E9-A742-B5D4-63D0B2F27850}"/>
              </a:ext>
            </a:extLst>
          </p:cNvPr>
          <p:cNvSpPr txBox="1"/>
          <p:nvPr/>
        </p:nvSpPr>
        <p:spPr>
          <a:xfrm>
            <a:off x="326062" y="4966078"/>
            <a:ext cx="697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fatima.fernandez@umi.edu.mx</a:t>
            </a:r>
            <a:endParaRPr lang="es-MX" sz="1333" dirty="0">
              <a:solidFill>
                <a:schemeClr val="bg1"/>
              </a:solidFill>
              <a:latin typeface="Gotham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624018-B74A-7846-8CC4-95F3396C9149}"/>
              </a:ext>
            </a:extLst>
          </p:cNvPr>
          <p:cNvSpPr txBox="1"/>
          <p:nvPr/>
        </p:nvSpPr>
        <p:spPr>
          <a:xfrm>
            <a:off x="326061" y="3964037"/>
            <a:ext cx="840401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67" b="1" dirty="0">
                <a:solidFill>
                  <a:schemeClr val="bg1"/>
                </a:solidFill>
                <a:latin typeface="Gotham-Bold" panose="02000604030000020004" pitchFamily="2" charset="0"/>
              </a:rPr>
              <a:t>Mtra. Fátima Fernández de Lara Barrón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59A3E200-C4A3-BE4A-8773-D677DB31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170735"/>
            <a:ext cx="10172700" cy="51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6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DF26411E-6E52-F344-8D58-B7EC8DBBCB3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MIRO</a:t>
            </a:r>
            <a:endParaRPr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08F5B461-713C-7A42-91A6-B1901DC0D33E}"/>
              </a:ext>
            </a:extLst>
          </p:cNvPr>
          <p:cNvSpPr txBox="1"/>
          <p:nvPr/>
        </p:nvSpPr>
        <p:spPr>
          <a:xfrm>
            <a:off x="326064" y="2392429"/>
            <a:ext cx="10044661" cy="324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Miro es una plataforma de pizarra colaborativa en línea que permite a los equipos remotos trabajar juntos de forma más efectiva. Miro es perfecto para hacer lluvias de ideas, mapas mentales, facilitar ceremonias ágiles, ejecutar revisiones y sprints de diseño y crear un eje visual central para los proyectos.</a:t>
            </a:r>
          </a:p>
          <a:p>
            <a:pPr lvl="0"/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 algn="ctr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  <a:hlinkClick r:id="rId2"/>
              </a:rPr>
              <a:t>TUTORIAL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1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iro: Un tablero para impulsar la colaboración">
            <a:extLst>
              <a:ext uri="{FF2B5EF4-FFF2-40B4-BE49-F238E27FC236}">
                <a16:creationId xmlns:a16="http://schemas.microsoft.com/office/drawing/2014/main" id="{0393B33E-8E64-FB4D-951F-31622BA65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1070195"/>
            <a:ext cx="8540751" cy="54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0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D5F32D65-8299-024F-927D-AA301EC4BEF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FIGMA</a:t>
            </a:r>
            <a:endParaRPr sz="2400" dirty="0"/>
          </a:p>
        </p:txBody>
      </p:sp>
      <p:sp>
        <p:nvSpPr>
          <p:cNvPr id="4" name="Google Shape;67;p15">
            <a:extLst>
              <a:ext uri="{FF2B5EF4-FFF2-40B4-BE49-F238E27FC236}">
                <a16:creationId xmlns:a16="http://schemas.microsoft.com/office/drawing/2014/main" id="{695C76FB-725E-274D-84E8-1525578B196A}"/>
              </a:ext>
            </a:extLst>
          </p:cNvPr>
          <p:cNvSpPr txBox="1"/>
          <p:nvPr/>
        </p:nvSpPr>
        <p:spPr>
          <a:xfrm>
            <a:off x="326064" y="2392430"/>
            <a:ext cx="10044661" cy="283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Figma es un editor de gráficos vectorial y una herramienta de generación de prototipos, principalmente basada en la web, con características off-line adicionales habilitadas por aplicaciones de escritorio en macOS y Windows.</a:t>
            </a:r>
          </a:p>
          <a:p>
            <a:pPr lvl="0"/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 algn="ctr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  <a:hlinkClick r:id="rId2"/>
              </a:rPr>
              <a:t>TUTORIAL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856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or qué elegir Figma? - Blog IDA Chile | Estrategia para el éxito de tu  negocio">
            <a:extLst>
              <a:ext uri="{FF2B5EF4-FFF2-40B4-BE49-F238E27FC236}">
                <a16:creationId xmlns:a16="http://schemas.microsoft.com/office/drawing/2014/main" id="{29A119C5-D6D7-8B4E-B5BF-3DB1CA8E5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61" y="1295401"/>
            <a:ext cx="9687239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37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D5F32D65-8299-024F-927D-AA301EC4BEF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MOCKITT BY WONDERSHARE</a:t>
            </a:r>
            <a:endParaRPr sz="2400" dirty="0"/>
          </a:p>
        </p:txBody>
      </p:sp>
      <p:sp>
        <p:nvSpPr>
          <p:cNvPr id="4" name="Google Shape;67;p15">
            <a:extLst>
              <a:ext uri="{FF2B5EF4-FFF2-40B4-BE49-F238E27FC236}">
                <a16:creationId xmlns:a16="http://schemas.microsoft.com/office/drawing/2014/main" id="{695C76FB-725E-274D-84E8-1525578B196A}"/>
              </a:ext>
            </a:extLst>
          </p:cNvPr>
          <p:cNvSpPr txBox="1"/>
          <p:nvPr/>
        </p:nvSpPr>
        <p:spPr>
          <a:xfrm>
            <a:off x="326064" y="2392430"/>
            <a:ext cx="10044661" cy="324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Si no eres un experto diseñador o programador, Mockitt es una herramienta de elaboracón de prototipos para que puedas elaborar tus propios diseños de manera sencilla. Con Mockitt puedes: hacer prototipos sin necesidad de código, hacer diseños UI en todas partes y cuenta con gran variedad de templates.</a:t>
            </a:r>
          </a:p>
          <a:p>
            <a:pPr lvl="0"/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 algn="ctr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  <a:hlinkClick r:id="rId2"/>
              </a:rPr>
              <a:t>TUTORIAL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4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's new | Wondershare Mockitt">
            <a:extLst>
              <a:ext uri="{FF2B5EF4-FFF2-40B4-BE49-F238E27FC236}">
                <a16:creationId xmlns:a16="http://schemas.microsoft.com/office/drawing/2014/main" id="{0BD10FE0-123B-3051-B24F-4438F46B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57" y="1458363"/>
            <a:ext cx="8618685" cy="45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467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3930AF7A-0540-CB22-E797-AA1995BE9B69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MARVEL APP</a:t>
            </a:r>
            <a:endParaRPr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054FB90F-C1A0-9783-F2EF-0ADB83353452}"/>
              </a:ext>
            </a:extLst>
          </p:cNvPr>
          <p:cNvSpPr txBox="1"/>
          <p:nvPr/>
        </p:nvSpPr>
        <p:spPr>
          <a:xfrm>
            <a:off x="326064" y="2392430"/>
            <a:ext cx="10044661" cy="2913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un servicio en línea enfocado en hacer para hacer prototipos interactivos y realistas de sitios web y aplicaciones. Cuenta con varios tipos de licencia, incluyendo un acceso gratuito con algunas funciones limitadas. </a:t>
            </a:r>
          </a:p>
          <a:p>
            <a:pPr lvl="0"/>
            <a:endParaRPr lang="es-MX" sz="2667" b="1" dirty="0"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 algn="ctr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  <a:hlinkClick r:id="rId2"/>
              </a:rPr>
              <a:t>TUTORIAL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rvel - The design platform for digital products. Get started for free.">
            <a:extLst>
              <a:ext uri="{FF2B5EF4-FFF2-40B4-BE49-F238E27FC236}">
                <a16:creationId xmlns:a16="http://schemas.microsoft.com/office/drawing/2014/main" id="{A9067945-9640-FA17-3C04-734D6E054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205" y="1371600"/>
            <a:ext cx="645359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2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B370E173-662C-4FD5-6C55-FB3F9E80DE2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EVALUACIÓN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77DE9A78-B7FD-C074-8D1B-7617410F7B79}"/>
              </a:ext>
            </a:extLst>
          </p:cNvPr>
          <p:cNvSpPr txBox="1"/>
          <p:nvPr/>
        </p:nvSpPr>
        <p:spPr>
          <a:xfrm>
            <a:off x="326064" y="2392430"/>
            <a:ext cx="10802853" cy="11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Revisaremos los elementos que debemos evaluar para considerar que nuestro prototipo esta terminado.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Las cuatro herramientas digitales más efectivas para la evaluación en línea  de sus estudiantes | CanopyLAB">
            <a:extLst>
              <a:ext uri="{FF2B5EF4-FFF2-40B4-BE49-F238E27FC236}">
                <a16:creationId xmlns:a16="http://schemas.microsoft.com/office/drawing/2014/main" id="{C293D356-A960-C870-5AD4-3C53BF21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0" y="3429000"/>
            <a:ext cx="4414838" cy="325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70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B370E173-662C-4FD5-6C55-FB3F9E80DE2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TIPOS DE EVALUACIÓN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77DE9A78-B7FD-C074-8D1B-7617410F7B79}"/>
              </a:ext>
            </a:extLst>
          </p:cNvPr>
          <p:cNvSpPr txBox="1"/>
          <p:nvPr/>
        </p:nvSpPr>
        <p:spPr>
          <a:xfrm>
            <a:off x="326064" y="2392430"/>
            <a:ext cx="10044661" cy="283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EVALUACIÓN CUALITATIVA: 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Conocer que es lo que les gusta, lo que no les gusta, que les parece fácil y que les parece díficil y el objetivo al utilizar la interfaz. La información se obtiene mediante entrevistas, encuestas, uso de prototipos o en observación de usuarios.</a:t>
            </a:r>
          </a:p>
          <a:p>
            <a:pPr lvl="0"/>
            <a:endParaRPr lang="es-MX" sz="2667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66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icio de sesión móvil y pantalla de registro 566733 Vector en Vecteezy">
            <a:extLst>
              <a:ext uri="{FF2B5EF4-FFF2-40B4-BE49-F238E27FC236}">
                <a16:creationId xmlns:a16="http://schemas.microsoft.com/office/drawing/2014/main" id="{99906B52-1D73-B9D4-C2E2-B7C9A60EA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97" y="1615440"/>
            <a:ext cx="5527605" cy="414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87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B370E173-662C-4FD5-6C55-FB3F9E80DE2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TIPOS DE EVALUACIÓN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77DE9A78-B7FD-C074-8D1B-7617410F7B79}"/>
              </a:ext>
            </a:extLst>
          </p:cNvPr>
          <p:cNvSpPr txBox="1"/>
          <p:nvPr/>
        </p:nvSpPr>
        <p:spPr>
          <a:xfrm>
            <a:off x="326064" y="2392430"/>
            <a:ext cx="10044661" cy="324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EVALUACIÓN EMPÍRICA: 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Busca evaluar los elementos de la interfaz y la interfaz en sí. De manera formal y númerica. Por ejemplo, el acomodo de los elementos en nuestra interfaz. También la cantidad de errores que sucedieron en la interfaz. O que les pareció más sencillo.</a:t>
            </a:r>
          </a:p>
          <a:p>
            <a:pPr lvl="0"/>
            <a:endParaRPr lang="es-MX" sz="2667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/>
            <a:endParaRPr lang="es-MX" sz="2667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02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-1">
            <a:extLst>
              <a:ext uri="{FF2B5EF4-FFF2-40B4-BE49-F238E27FC236}">
                <a16:creationId xmlns:a16="http://schemas.microsoft.com/office/drawing/2014/main" id="{A77F26A8-440A-5494-5DF5-F5AD404CD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1"/>
          <a:stretch/>
        </p:blipFill>
        <p:spPr bwMode="auto">
          <a:xfrm>
            <a:off x="1014093" y="1446893"/>
            <a:ext cx="10403174" cy="46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445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hone app effectively treats mental illness, study shows | Newsroom">
            <a:extLst>
              <a:ext uri="{FF2B5EF4-FFF2-40B4-BE49-F238E27FC236}">
                <a16:creationId xmlns:a16="http://schemas.microsoft.com/office/drawing/2014/main" id="{E8072020-9763-FDEB-1E91-2A79F5B56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928" y="1411260"/>
            <a:ext cx="6892144" cy="495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4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B370E173-662C-4FD5-6C55-FB3F9E80DE2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TIPOS DE EVALUACIÓN</a:t>
            </a:r>
            <a:endParaRPr lang="es-MX"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77DE9A78-B7FD-C074-8D1B-7617410F7B79}"/>
              </a:ext>
            </a:extLst>
          </p:cNvPr>
          <p:cNvSpPr txBox="1"/>
          <p:nvPr/>
        </p:nvSpPr>
        <p:spPr>
          <a:xfrm>
            <a:off x="326064" y="2392430"/>
            <a:ext cx="10044661" cy="324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EVALUACIÓN PREDICTIVA (HEURISTICA): 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Se realiza sin usuarios, es la más rápida pero no es conveniente en el diseño centrado en el usuario. Es normalmente llevada a cabo por expertos en la materia. </a:t>
            </a:r>
          </a:p>
          <a:p>
            <a:pPr lvl="0"/>
            <a:endParaRPr lang="es-MX" sz="2667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BASADA EN MODELOS: 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Estan basadas en las tareas que puede realizar el usuario en la interfaz.</a:t>
            </a: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35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t Mobile App UI Design on Behance">
            <a:extLst>
              <a:ext uri="{FF2B5EF4-FFF2-40B4-BE49-F238E27FC236}">
                <a16:creationId xmlns:a16="http://schemas.microsoft.com/office/drawing/2014/main" id="{A2D87DB9-79A8-91BB-735F-A07F19C2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57106"/>
            <a:ext cx="5654358" cy="51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80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ES" sz="3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ACTIVIDAD 3</a:t>
            </a:r>
            <a:endParaRPr sz="32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52052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9F0A85FA-B7B3-69BA-E2E0-67D0608D2FFC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Contextualización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EC257E10-2C16-B2A2-65CD-8286F3116378}"/>
              </a:ext>
            </a:extLst>
          </p:cNvPr>
          <p:cNvSpPr txBox="1"/>
          <p:nvPr/>
        </p:nvSpPr>
        <p:spPr>
          <a:xfrm>
            <a:off x="326064" y="2239931"/>
            <a:ext cx="10802680" cy="274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aplicaciones, sitios web, o cualquier sistema siempre debe estar a la altura del consumidor, de tal forma que su actualización y mejora es constante, partiendo de esta información y tomando en cuenta el análisis de requisitos efectuado (Actividad 1), las ideas de diseño con mayor potencial (Actividad 2), y los estándares y guías estudiados en el material se procederá a realizar el prototipo y su evaluación.</a:t>
            </a:r>
          </a:p>
          <a:p>
            <a:pPr>
              <a:buClr>
                <a:srgbClr val="FFC000"/>
              </a:buClr>
            </a:pPr>
            <a:endParaRPr lang="es-MX" sz="267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37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3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41116" y="2070572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Construir el prototipo de mejora (3 interfaces) con el objetivo de mejorar la calidad del sitio web o aplicación anteriormente descrita.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 de manera perceptiva la interfaz como usuario final.</a:t>
            </a:r>
          </a:p>
        </p:txBody>
      </p:sp>
    </p:spTree>
    <p:extLst>
      <p:ext uri="{BB962C8B-B14F-4D97-AF65-F5344CB8AC3E}">
        <p14:creationId xmlns:p14="http://schemas.microsoft.com/office/powerpoint/2010/main" val="114769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96949" y="1403482"/>
            <a:ext cx="5699052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Aprenderemos…</a:t>
            </a:r>
            <a:endParaRPr lang="es-MX" sz="3200" dirty="0"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6068D5E5-2E54-924A-B7F3-7F7A978558F6}"/>
              </a:ext>
            </a:extLst>
          </p:cNvPr>
          <p:cNvSpPr txBox="1"/>
          <p:nvPr/>
        </p:nvSpPr>
        <p:spPr>
          <a:xfrm>
            <a:off x="396947" y="2098147"/>
            <a:ext cx="5543108" cy="258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Aplicaciones para realizar tus prototipos.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Evaluación de prototipos.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s-ES_tradnl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s-ES_tradnl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pic>
        <p:nvPicPr>
          <p:cNvPr id="3" name="Picture 2" descr="Diseño de Prototipo — Emprende A Conciencia">
            <a:extLst>
              <a:ext uri="{FF2B5EF4-FFF2-40B4-BE49-F238E27FC236}">
                <a16:creationId xmlns:a16="http://schemas.microsoft.com/office/drawing/2014/main" id="{5C297A04-A63F-7FDE-2E1B-7CBCB33C8CC2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1" r="256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Estructura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26064" y="2239931"/>
            <a:ext cx="10802680" cy="341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Portada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Desarrollo: Prototipado y Evaluación.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67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260170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3</a:t>
            </a:r>
            <a:endParaRPr lang="es-MX" sz="2400" dirty="0"/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70A1A1E8-E56B-A54F-9B9A-AB27DE463024}"/>
              </a:ext>
            </a:extLst>
          </p:cNvPr>
          <p:cNvSpPr txBox="1"/>
          <p:nvPr/>
        </p:nvSpPr>
        <p:spPr>
          <a:xfrm>
            <a:off x="326064" y="2239931"/>
            <a:ext cx="10802680" cy="307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Redactar una 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respecto a la información que se presentará en esta actividad. 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Interpretar y argumentar con palabras propias el </a:t>
            </a:r>
            <a:r>
              <a:rPr lang="es-MX" sz="2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presentado y lo solicitado dentro de la actividad.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Redactar una </a:t>
            </a:r>
            <a:r>
              <a:rPr lang="es-MX" sz="2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por qué debería emplearse este tipo de solución para la actividad presentada.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  <a:p>
            <a:pPr marL="457200" indent="-4572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Registrar, acceder o instalar la aplicación para el prototipo. Se recomienda utilizar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Pencil, figma o Adobe XD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62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3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Considerando los bocetos de la actividad 2, realizar las interfaces utilizando alguna de las herramientas citadas, apropiando el modelo más adecuado. </a:t>
            </a:r>
            <a:r>
              <a:rPr lang="es-MX" sz="24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(Prototipo)</a:t>
            </a:r>
            <a:endParaRPr lang="es-MX" sz="2670" b="1" i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379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3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Considerando los bocetos de la actividad 2, realizar las interfaces utilizando alguna de las herramientas citadas, apropiando el modelo más adecuado. </a:t>
            </a:r>
            <a:r>
              <a:rPr lang="es-MX" sz="24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(Prototipo)</a:t>
            </a:r>
            <a:endParaRPr lang="es-MX" sz="2670" b="1" i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CB1BB2B4-7E7F-E1D8-8BCA-D376A2568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98" y="3314700"/>
            <a:ext cx="1361106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7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Actividad 3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un análisis perceptivo puntualizando de qué manera esta nueva interfaz impactará hacia el usuario final en contraparte a la interfaz anterior</a:t>
            </a:r>
            <a:r>
              <a:rPr lang="es-MX" sz="24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.(Evaluación).</a:t>
            </a:r>
            <a:endParaRPr lang="es-MX" sz="2670" b="1" i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07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B127A85-9938-AC29-5A59-F7F3E50BFB51}"/>
              </a:ext>
            </a:extLst>
          </p:cNvPr>
          <p:cNvSpPr/>
          <p:nvPr/>
        </p:nvSpPr>
        <p:spPr>
          <a:xfrm>
            <a:off x="498088" y="1471960"/>
            <a:ext cx="3523786" cy="439358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E42C56BC-9793-2008-AD71-54F299C6B6D7}"/>
              </a:ext>
            </a:extLst>
          </p:cNvPr>
          <p:cNvSpPr/>
          <p:nvPr/>
        </p:nvSpPr>
        <p:spPr>
          <a:xfrm>
            <a:off x="1222917" y="4438184"/>
            <a:ext cx="2074127" cy="5687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8D0C9776-D4C5-A7E6-D3FB-2089757D3EA8}"/>
              </a:ext>
            </a:extLst>
          </p:cNvPr>
          <p:cNvSpPr/>
          <p:nvPr/>
        </p:nvSpPr>
        <p:spPr>
          <a:xfrm>
            <a:off x="1222916" y="2642839"/>
            <a:ext cx="2074127" cy="4460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5B19F88E-979F-128A-7159-A35C7E6AF61D}"/>
              </a:ext>
            </a:extLst>
          </p:cNvPr>
          <p:cNvSpPr/>
          <p:nvPr/>
        </p:nvSpPr>
        <p:spPr>
          <a:xfrm>
            <a:off x="1234067" y="3534937"/>
            <a:ext cx="2074127" cy="4460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054E6E-5BFE-C6AF-F0DE-6B76EA75EDB6}"/>
              </a:ext>
            </a:extLst>
          </p:cNvPr>
          <p:cNvSpPr txBox="1"/>
          <p:nvPr/>
        </p:nvSpPr>
        <p:spPr>
          <a:xfrm>
            <a:off x="1857299" y="224005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e-mail: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219E3A-4E8C-A548-DDF1-58EBE6F9FC25}"/>
              </a:ext>
            </a:extLst>
          </p:cNvPr>
          <p:cNvSpPr txBox="1"/>
          <p:nvPr/>
        </p:nvSpPr>
        <p:spPr>
          <a:xfrm>
            <a:off x="1603613" y="3165605"/>
            <a:ext cx="12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contraseña:</a:t>
            </a:r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D7485908-CEDE-9EBF-FB1B-713D3823316D}"/>
              </a:ext>
            </a:extLst>
          </p:cNvPr>
          <p:cNvSpPr/>
          <p:nvPr/>
        </p:nvSpPr>
        <p:spPr>
          <a:xfrm>
            <a:off x="1992352" y="1639229"/>
            <a:ext cx="490653" cy="468351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39B564F-0584-598D-AF60-1BAE8BA57238}"/>
              </a:ext>
            </a:extLst>
          </p:cNvPr>
          <p:cNvSpPr/>
          <p:nvPr/>
        </p:nvSpPr>
        <p:spPr>
          <a:xfrm>
            <a:off x="4512527" y="1483112"/>
            <a:ext cx="3523786" cy="4393581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1430511A-E10B-698B-DE7B-D2CF5D401097}"/>
              </a:ext>
            </a:extLst>
          </p:cNvPr>
          <p:cNvSpPr/>
          <p:nvPr/>
        </p:nvSpPr>
        <p:spPr>
          <a:xfrm>
            <a:off x="5237356" y="4449336"/>
            <a:ext cx="2074127" cy="56871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INICIO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A604C20F-4F48-2BB7-9F29-EA48D5BAAE5A}"/>
              </a:ext>
            </a:extLst>
          </p:cNvPr>
          <p:cNvSpPr/>
          <p:nvPr/>
        </p:nvSpPr>
        <p:spPr>
          <a:xfrm>
            <a:off x="4512527" y="2653991"/>
            <a:ext cx="2798955" cy="44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016848BF-DDB8-DB5C-9B53-C0EC25E1F7F0}"/>
              </a:ext>
            </a:extLst>
          </p:cNvPr>
          <p:cNvSpPr/>
          <p:nvPr/>
        </p:nvSpPr>
        <p:spPr>
          <a:xfrm>
            <a:off x="4512527" y="3546089"/>
            <a:ext cx="2798955" cy="44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5BAB551-8E61-4F48-1DF1-779FA4EC8720}"/>
              </a:ext>
            </a:extLst>
          </p:cNvPr>
          <p:cNvSpPr txBox="1"/>
          <p:nvPr/>
        </p:nvSpPr>
        <p:spPr>
          <a:xfrm>
            <a:off x="4547202" y="227351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C000"/>
                </a:solidFill>
              </a:rPr>
              <a:t>e-mail</a:t>
            </a:r>
            <a:r>
              <a:rPr lang="es-MX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4A19717-9FCF-EE71-675A-DA2740D7F992}"/>
              </a:ext>
            </a:extLst>
          </p:cNvPr>
          <p:cNvSpPr txBox="1"/>
          <p:nvPr/>
        </p:nvSpPr>
        <p:spPr>
          <a:xfrm>
            <a:off x="4512527" y="3220690"/>
            <a:ext cx="12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C000"/>
                </a:solidFill>
              </a:rPr>
              <a:t>contras</a:t>
            </a:r>
            <a:r>
              <a:rPr lang="es-MX" dirty="0">
                <a:solidFill>
                  <a:schemeClr val="accent1"/>
                </a:solidFill>
              </a:rPr>
              <a:t>eña: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C6C5E8-A7E9-2BA2-5064-5F0F6DF69895}"/>
              </a:ext>
            </a:extLst>
          </p:cNvPr>
          <p:cNvSpPr txBox="1"/>
          <p:nvPr/>
        </p:nvSpPr>
        <p:spPr>
          <a:xfrm>
            <a:off x="1427356" y="6043960"/>
            <a:ext cx="18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Fig. 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0C7837C-2F60-3F25-806A-EBBE449EC09E}"/>
              </a:ext>
            </a:extLst>
          </p:cNvPr>
          <p:cNvSpPr txBox="1"/>
          <p:nvPr/>
        </p:nvSpPr>
        <p:spPr>
          <a:xfrm>
            <a:off x="5341434" y="6032809"/>
            <a:ext cx="18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Fig. 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A88927D-D87D-68D0-B4C1-3C1263DA9D55}"/>
              </a:ext>
            </a:extLst>
          </p:cNvPr>
          <p:cNvSpPr txBox="1"/>
          <p:nvPr/>
        </p:nvSpPr>
        <p:spPr>
          <a:xfrm>
            <a:off x="8351315" y="1406592"/>
            <a:ext cx="2810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Evaluación: </a:t>
            </a:r>
          </a:p>
          <a:p>
            <a:endParaRPr lang="es-MX" dirty="0"/>
          </a:p>
          <a:p>
            <a:r>
              <a:rPr lang="es-MX" dirty="0"/>
              <a:t>TIPO DE EVALUACIÓN: Empírica.</a:t>
            </a:r>
          </a:p>
          <a:p>
            <a:endParaRPr lang="es-MX" dirty="0"/>
          </a:p>
          <a:p>
            <a:r>
              <a:rPr lang="es-MX" dirty="0"/>
              <a:t>1) En el primer diseño se contaba con un orden cronológico versus un orden más libre</a:t>
            </a:r>
          </a:p>
          <a:p>
            <a:r>
              <a:rPr lang="es-MX" dirty="0"/>
              <a:t>2) Se cambio la paleta de color para acentuar el texto</a:t>
            </a:r>
          </a:p>
          <a:p>
            <a:r>
              <a:rPr lang="es-MX" dirty="0"/>
              <a:t>3) El diseño se centro en usuarios que tienden a leer mejor de derecha a izquierda.</a:t>
            </a:r>
          </a:p>
        </p:txBody>
      </p:sp>
      <p:sp>
        <p:nvSpPr>
          <p:cNvPr id="20" name="Cara sonriente 19">
            <a:extLst>
              <a:ext uri="{FF2B5EF4-FFF2-40B4-BE49-F238E27FC236}">
                <a16:creationId xmlns:a16="http://schemas.microsoft.com/office/drawing/2014/main" id="{FCF67A6A-E45D-3E97-685E-1249B0AFB6EA}"/>
              </a:ext>
            </a:extLst>
          </p:cNvPr>
          <p:cNvSpPr/>
          <p:nvPr/>
        </p:nvSpPr>
        <p:spPr>
          <a:xfrm>
            <a:off x="7066155" y="1722865"/>
            <a:ext cx="490653" cy="468351"/>
          </a:xfrm>
          <a:prstGeom prst="smileyFace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9990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Conclusión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Redactar una conclusión sobre la importancia de lo realizado en la actividad dentro de su campo laboral o vida cotidiana.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(Mínimo 150 palabras).</a:t>
            </a:r>
          </a:p>
        </p:txBody>
      </p:sp>
    </p:spTree>
    <p:extLst>
      <p:ext uri="{BB962C8B-B14F-4D97-AF65-F5344CB8AC3E}">
        <p14:creationId xmlns:p14="http://schemas.microsoft.com/office/powerpoint/2010/main" val="373881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C3A8E4EC-5E00-2D39-5372-B94E403AE04B}"/>
              </a:ext>
            </a:extLst>
          </p:cNvPr>
          <p:cNvSpPr txBox="1"/>
          <p:nvPr/>
        </p:nvSpPr>
        <p:spPr>
          <a:xfrm>
            <a:off x="341116" y="1455073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sym typeface="Montserrat Medium"/>
              </a:rPr>
              <a:t>Conclusión</a:t>
            </a:r>
            <a:endParaRPr lang="es-MX" sz="2400" dirty="0"/>
          </a:p>
        </p:txBody>
      </p:sp>
      <p:sp>
        <p:nvSpPr>
          <p:cNvPr id="4" name="Google Shape;78;p17">
            <a:extLst>
              <a:ext uri="{FF2B5EF4-FFF2-40B4-BE49-F238E27FC236}">
                <a16:creationId xmlns:a16="http://schemas.microsoft.com/office/drawing/2014/main" id="{3548B3D9-CBBF-7D81-6E3C-BF74982D32FD}"/>
              </a:ext>
            </a:extLst>
          </p:cNvPr>
          <p:cNvSpPr txBox="1"/>
          <p:nvPr/>
        </p:nvSpPr>
        <p:spPr>
          <a:xfrm>
            <a:off x="326064" y="2239931"/>
            <a:ext cx="10802680" cy="23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Incorporar las referencias utilizadas. (en caso de haber utilizado).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Escribe las referencias con formato APA, puedes utilizar la siguiente herramienta: 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https://www.scribbr.es/citar/generador/</a:t>
            </a: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Guardar el archivo con formato PDF con el nombre de </a:t>
            </a:r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NombreApellido_ProyectoFinal</a:t>
            </a:r>
            <a:r>
              <a:rPr lang="es-MX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27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Resumen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396948" y="1403482"/>
            <a:ext cx="5699053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Hoy aprendimos a …</a:t>
            </a:r>
            <a:endParaRPr sz="2400" dirty="0"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AD4D2D34-7956-2C2D-3B6C-7C1CC691A886}"/>
              </a:ext>
            </a:extLst>
          </p:cNvPr>
          <p:cNvSpPr txBox="1"/>
          <p:nvPr/>
        </p:nvSpPr>
        <p:spPr>
          <a:xfrm>
            <a:off x="396947" y="2098147"/>
            <a:ext cx="5543108" cy="94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lvl="0" indent="-28575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  <a:p>
            <a:pPr marL="285750" lvl="0" indent="-28575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5C0C6952-3B5C-D84C-BBAB-938DF04D6328}"/>
              </a:ext>
            </a:extLst>
          </p:cNvPr>
          <p:cNvSpPr txBox="1"/>
          <p:nvPr/>
        </p:nvSpPr>
        <p:spPr>
          <a:xfrm>
            <a:off x="396947" y="2098147"/>
            <a:ext cx="5543108" cy="217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Aplicaciones para realizar tus prototipos.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ES_tradnl" sz="2667" dirty="0">
                <a:latin typeface="Arial" panose="020B0604020202020204" pitchFamily="34" charset="0"/>
                <a:cs typeface="Arial" panose="020B0604020202020204" pitchFamily="34" charset="0"/>
              </a:rPr>
              <a:t>Evaluación de prototipos.</a:t>
            </a: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s-ES_tradnl" sz="26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rgbClr val="FFC000"/>
              </a:buClr>
              <a:buSzPts val="2000"/>
              <a:buFont typeface="Noto Sans Symbols"/>
              <a:buChar char="▪"/>
            </a:pPr>
            <a:endParaRPr lang="en-US" sz="2667" dirty="0"/>
          </a:p>
        </p:txBody>
      </p:sp>
      <p:pic>
        <p:nvPicPr>
          <p:cNvPr id="2050" name="Picture 2" descr="Prototipo: ¿Qué es y por qué es importante? | Attach">
            <a:extLst>
              <a:ext uri="{FF2B5EF4-FFF2-40B4-BE49-F238E27FC236}">
                <a16:creationId xmlns:a16="http://schemas.microsoft.com/office/drawing/2014/main" id="{1E3E0D9A-6080-7D56-9E0F-55451719B13D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7" r="1561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8">
            <a:extLst>
              <a:ext uri="{FF2B5EF4-FFF2-40B4-BE49-F238E27FC236}">
                <a16:creationId xmlns:a16="http://schemas.microsoft.com/office/drawing/2014/main" id="{9A41CE2B-D84C-3E3B-573D-377E1F242C6B}"/>
              </a:ext>
            </a:extLst>
          </p:cNvPr>
          <p:cNvSpPr txBox="1"/>
          <p:nvPr/>
        </p:nvSpPr>
        <p:spPr>
          <a:xfrm>
            <a:off x="326064" y="1429965"/>
            <a:ext cx="10044661" cy="80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s-MX" sz="44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Montserrat Medium"/>
              </a:rPr>
              <a:t>Prototipado</a:t>
            </a:r>
            <a:endParaRPr sz="28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C35B24-EBE3-9E19-3616-F5FFD6971FCB}"/>
              </a:ext>
            </a:extLst>
          </p:cNvPr>
          <p:cNvSpPr txBox="1"/>
          <p:nvPr/>
        </p:nvSpPr>
        <p:spPr>
          <a:xfrm>
            <a:off x="204879" y="2230130"/>
            <a:ext cx="1080268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Ya conocimos a los usuarios y ya hicimos nuestros primeros bocetos</a:t>
            </a:r>
          </a:p>
          <a:p>
            <a:pPr algn="ctr"/>
            <a:r>
              <a:rPr lang="es-MX" sz="2667" dirty="0">
                <a:latin typeface="Arial" panose="020B0604020202020204" pitchFamily="34" charset="0"/>
                <a:cs typeface="Arial" panose="020B0604020202020204" pitchFamily="34" charset="0"/>
              </a:rPr>
              <a:t>¿Cómo lo digitalizamos y que sigue después?</a:t>
            </a:r>
          </a:p>
        </p:txBody>
      </p:sp>
      <p:pic>
        <p:nvPicPr>
          <p:cNvPr id="1026" name="Picture 2" descr="🥇 Hacer un Prototipo App: Consejos y Herramientas">
            <a:extLst>
              <a:ext uri="{FF2B5EF4-FFF2-40B4-BE49-F238E27FC236}">
                <a16:creationId xmlns:a16="http://schemas.microsoft.com/office/drawing/2014/main" id="{B703BFA3-B8EB-AA4C-D014-CEA7F6BAE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75" y="3429000"/>
            <a:ext cx="4688840" cy="281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899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2608521" y="3244334"/>
            <a:ext cx="6974959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s-MX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1333465" y="2336516"/>
            <a:ext cx="3615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 útiles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1333465" y="3593910"/>
            <a:ext cx="3615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s-MX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 útiles</a:t>
            </a:r>
            <a:endParaRPr sz="2400" dirty="0"/>
          </a:p>
        </p:txBody>
      </p:sp>
      <p:pic>
        <p:nvPicPr>
          <p:cNvPr id="263" name="Google Shape;263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6352" t="19130" r="75677" b="69072"/>
          <a:stretch/>
        </p:blipFill>
        <p:spPr>
          <a:xfrm>
            <a:off x="5570241" y="2137188"/>
            <a:ext cx="821856" cy="80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l="50227" t="6860" r="42113" b="80772"/>
          <a:stretch/>
        </p:blipFill>
        <p:spPr>
          <a:xfrm>
            <a:off x="8221387" y="2117629"/>
            <a:ext cx="789844" cy="84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l="16949" t="6763" r="75591" b="80869"/>
          <a:stretch/>
        </p:blipFill>
        <p:spPr>
          <a:xfrm>
            <a:off x="6891575" y="2117629"/>
            <a:ext cx="769219" cy="84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>
            <a:hlinkClick r:id="rId8"/>
          </p:cNvPr>
          <p:cNvPicPr preferRelativeResize="0"/>
          <p:nvPr/>
        </p:nvPicPr>
        <p:blipFill rotWithShape="1">
          <a:blip r:embed="rId4">
            <a:alphaModFix/>
          </a:blip>
          <a:srcRect l="16750" t="31401" r="75565" b="56231"/>
          <a:stretch/>
        </p:blipFill>
        <p:spPr>
          <a:xfrm>
            <a:off x="5633168" y="3454221"/>
            <a:ext cx="758929" cy="81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>
            <a:hlinkClick r:id="rId9"/>
          </p:cNvPr>
          <p:cNvPicPr preferRelativeResize="0"/>
          <p:nvPr/>
        </p:nvPicPr>
        <p:blipFill rotWithShape="1">
          <a:blip r:embed="rId7">
            <a:alphaModFix/>
          </a:blip>
          <a:srcRect l="75527" t="55899" r="16884" b="31733"/>
          <a:stretch/>
        </p:blipFill>
        <p:spPr>
          <a:xfrm>
            <a:off x="6929528" y="3423744"/>
            <a:ext cx="774803" cy="84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>
            <a:hlinkClick r:id="rId10"/>
          </p:cNvPr>
          <p:cNvPicPr preferRelativeResize="0"/>
          <p:nvPr/>
        </p:nvPicPr>
        <p:blipFill rotWithShape="1">
          <a:blip r:embed="rId4">
            <a:alphaModFix/>
          </a:blip>
          <a:srcRect l="41630" t="44473" r="50550" b="43729"/>
          <a:stretch/>
        </p:blipFill>
        <p:spPr>
          <a:xfrm>
            <a:off x="8221387" y="3462482"/>
            <a:ext cx="798347" cy="8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669ACA68-E2D9-AF58-5C5E-F8C7A5E64CF6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Prototipado</a:t>
            </a:r>
            <a:endParaRPr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CC9E2899-ED69-3317-12F3-9C9B26F52F94}"/>
              </a:ext>
            </a:extLst>
          </p:cNvPr>
          <p:cNvSpPr txBox="1"/>
          <p:nvPr/>
        </p:nvSpPr>
        <p:spPr>
          <a:xfrm>
            <a:off x="326064" y="2392429"/>
            <a:ext cx="10044661" cy="324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457200" indent="-457200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prototipo</a:t>
            </a: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 una versión casi final del producto que le ayuda a comprender a los inversionistas y a los usuarios, qué concepto, flujo de usuario y diseño tiene la solución y cómo funcionará el producto futuro.</a:t>
            </a:r>
          </a:p>
          <a:p>
            <a:pPr marL="457200" indent="-457200">
              <a:buClr>
                <a:srgbClr val="FFC000"/>
              </a:buClr>
              <a:buFont typeface="Wingdings" pitchFamily="2" charset="2"/>
              <a:buChar char="§"/>
            </a:pPr>
            <a:endParaRPr lang="es-MX" sz="2667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marL="457200" indent="-457200">
              <a:buClr>
                <a:srgbClr val="FFC000"/>
              </a:buClr>
              <a:buFont typeface="Wingdings" pitchFamily="2" charset="2"/>
              <a:buChar char="§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En los prototipos se hace más tangible una idea para poder ser probada y validada por usuarios reales.</a:t>
            </a: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848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y you shouldn&amp;#39;t skip your wireframing | by Nazli Kaya | Prototypr">
            <a:extLst>
              <a:ext uri="{FF2B5EF4-FFF2-40B4-BE49-F238E27FC236}">
                <a16:creationId xmlns:a16="http://schemas.microsoft.com/office/drawing/2014/main" id="{2739076E-76EB-D649-8908-ED958A433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1742626"/>
            <a:ext cx="4681715" cy="361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0FD0CF7B-E34F-594A-AF54-65A611B21F94}"/>
              </a:ext>
            </a:extLst>
          </p:cNvPr>
          <p:cNvCxnSpPr>
            <a:cxnSpLocks/>
          </p:cNvCxnSpPr>
          <p:nvPr/>
        </p:nvCxnSpPr>
        <p:spPr>
          <a:xfrm>
            <a:off x="1935987" y="2488001"/>
            <a:ext cx="535808" cy="14474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C3BE539-0E77-E34C-B484-084B2724048A}"/>
              </a:ext>
            </a:extLst>
          </p:cNvPr>
          <p:cNvSpPr txBox="1"/>
          <p:nvPr/>
        </p:nvSpPr>
        <p:spPr>
          <a:xfrm>
            <a:off x="329645" y="1742625"/>
            <a:ext cx="1798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EXPLICACIÓN DE CAMBIOS EN LA INTERFAZ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655DE8C-F4E5-EF41-9D84-998433942DA0}"/>
              </a:ext>
            </a:extLst>
          </p:cNvPr>
          <p:cNvSpPr txBox="1"/>
          <p:nvPr/>
        </p:nvSpPr>
        <p:spPr>
          <a:xfrm>
            <a:off x="8972125" y="5221430"/>
            <a:ext cx="1935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DIAGRAMA DE</a:t>
            </a:r>
          </a:p>
          <a:p>
            <a:pPr algn="ctr"/>
            <a:r>
              <a:rPr lang="en-US" sz="1600" b="1" dirty="0"/>
              <a:t>OPERACIÓN</a:t>
            </a:r>
          </a:p>
        </p:txBody>
      </p:sp>
      <p:pic>
        <p:nvPicPr>
          <p:cNvPr id="2054" name="Picture 6" descr="Diseño UX: guía completa sobre la experiencia de usuario">
            <a:extLst>
              <a:ext uri="{FF2B5EF4-FFF2-40B4-BE49-F238E27FC236}">
                <a16:creationId xmlns:a16="http://schemas.microsoft.com/office/drawing/2014/main" id="{7C48AF3B-E519-BF4D-86BE-AF4BFEB5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983" y="1742625"/>
            <a:ext cx="4457771" cy="32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44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 de desplazamiento. | Download High-Quality Scientific  Diagram">
            <a:extLst>
              <a:ext uri="{FF2B5EF4-FFF2-40B4-BE49-F238E27FC236}">
                <a16:creationId xmlns:a16="http://schemas.microsoft.com/office/drawing/2014/main" id="{CA7371C8-855A-85C7-18CE-9D5CE2453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39" y="1386840"/>
            <a:ext cx="2997771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2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BD9ABD0C-D870-F048-A4C2-BFEC13C082B2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DIGITALIZACIÓN DE BOCETOS</a:t>
            </a:r>
            <a:endParaRPr sz="2400" dirty="0"/>
          </a:p>
        </p:txBody>
      </p:sp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A2C3504A-BCC9-8D4A-9CBE-6AB70FC46D6D}"/>
              </a:ext>
            </a:extLst>
          </p:cNvPr>
          <p:cNvSpPr txBox="1"/>
          <p:nvPr/>
        </p:nvSpPr>
        <p:spPr>
          <a:xfrm>
            <a:off x="326064" y="2392429"/>
            <a:ext cx="10044661" cy="3652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Para la digitalización de bocetos contamos con varios programas para realizar la tarea, algunas de ellas son: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Pencil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Miro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Figma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Mockitt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Marvel App</a:t>
            </a:r>
          </a:p>
          <a:p>
            <a:endParaRPr lang="es-MX" sz="2667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10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F17C74D8-349F-EF4F-AF64-06B1BC478662}"/>
              </a:ext>
            </a:extLst>
          </p:cNvPr>
          <p:cNvSpPr txBox="1"/>
          <p:nvPr/>
        </p:nvSpPr>
        <p:spPr>
          <a:xfrm>
            <a:off x="326064" y="1573621"/>
            <a:ext cx="1004466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s-MX" sz="3200" b="1" dirty="0">
                <a:solidFill>
                  <a:schemeClr val="dk1"/>
                </a:solidFill>
                <a:latin typeface="Montserrat Medium"/>
                <a:cs typeface="Montserrat Medium"/>
                <a:sym typeface="Montserrat Medium"/>
              </a:rPr>
              <a:t>PENCIL</a:t>
            </a:r>
            <a:endParaRPr sz="2400" dirty="0"/>
          </a:p>
        </p:txBody>
      </p:sp>
      <p:sp>
        <p:nvSpPr>
          <p:cNvPr id="7" name="Google Shape;67;p15">
            <a:extLst>
              <a:ext uri="{FF2B5EF4-FFF2-40B4-BE49-F238E27FC236}">
                <a16:creationId xmlns:a16="http://schemas.microsoft.com/office/drawing/2014/main" id="{06C51C6F-2849-4145-B552-78E9BCF9BA64}"/>
              </a:ext>
            </a:extLst>
          </p:cNvPr>
          <p:cNvSpPr txBox="1"/>
          <p:nvPr/>
        </p:nvSpPr>
        <p:spPr>
          <a:xfrm>
            <a:off x="326064" y="2392430"/>
            <a:ext cx="10044661" cy="283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lvl="0"/>
            <a:r>
              <a:rPr lang="es-MX" sz="2667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</a:rPr>
              <a:t>Herramienta de creación de prototipos de GUI (interfaz gráfica de usuario, por sus siglas en inglés) de código abierto que ayuda a desarrolladores y empresas a crear wireframes y maquetas del sitio usando varias herramientas integradas.</a:t>
            </a:r>
          </a:p>
          <a:p>
            <a:pPr lvl="0" algn="ctr"/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pPr lvl="0" algn="ctr"/>
            <a:r>
              <a:rPr lang="es-MX" sz="2667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Medium"/>
                <a:hlinkClick r:id="rId2"/>
              </a:rPr>
              <a:t>TUTORIAL</a:t>
            </a:r>
            <a:endParaRPr lang="es-MX" sz="2667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Montserrat Medium"/>
            </a:endParaRP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8648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1039</Words>
  <Application>Microsoft Macintosh PowerPoint</Application>
  <PresentationFormat>Panorámica</PresentationFormat>
  <Paragraphs>112</Paragraphs>
  <Slides>42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Gotham</vt:lpstr>
      <vt:lpstr>Gotham-Bold</vt:lpstr>
      <vt:lpstr>Montserrat Medium</vt:lpstr>
      <vt:lpstr>Noto Sans Symbols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Fátima Fernández De Lara Barrón</dc:creator>
  <cp:lastModifiedBy>Fátima Fernández De Lara Barrón</cp:lastModifiedBy>
  <cp:revision>40</cp:revision>
  <dcterms:created xsi:type="dcterms:W3CDTF">2022-09-05T20:41:15Z</dcterms:created>
  <dcterms:modified xsi:type="dcterms:W3CDTF">2024-09-29T03:49:42Z</dcterms:modified>
</cp:coreProperties>
</file>